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455563" cy="36004500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40">
          <p15:clr>
            <a:srgbClr val="A4A3A4"/>
          </p15:clr>
        </p15:guide>
        <p15:guide id="2" pos="80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377" autoAdjust="0"/>
  </p:normalViewPr>
  <p:slideViewPr>
    <p:cSldViewPr>
      <p:cViewPr>
        <p:scale>
          <a:sx n="30" d="100"/>
          <a:sy n="30" d="100"/>
        </p:scale>
        <p:origin x="-1530" y="3210"/>
      </p:cViewPr>
      <p:guideLst>
        <p:guide orient="horz" pos="11340"/>
        <p:guide pos="8018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C24338-8D83-4DF5-97A4-7C23FB3C6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2268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F9A76-004E-48A5-AEE4-7646DFE476E7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4538"/>
            <a:ext cx="26304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4AC16-5979-4F69-A908-211C4AAEF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0139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7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9763" y="11185525"/>
            <a:ext cx="21636037" cy="7716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7938" y="20402550"/>
            <a:ext cx="17819687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1A89B-DA20-4CB6-A520-080510469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D0B79-7160-4C97-9F16-5DEE0A8FB7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456275" y="1441450"/>
            <a:ext cx="5726113" cy="3072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3175" y="1441450"/>
            <a:ext cx="17030700" cy="3072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D598C-9418-4FA4-8C43-C956F3554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5FEDA-3339-44A6-BE5C-874D4E3694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363" y="23136225"/>
            <a:ext cx="21636037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363" y="15260638"/>
            <a:ext cx="21636037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07218-B4F6-4A0F-89D8-C8CE1374B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3175" y="8401050"/>
            <a:ext cx="11377613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3188" y="8401050"/>
            <a:ext cx="11379200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6F7F5-8BC6-4D81-AACA-A4E278EC7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3175" y="8059738"/>
            <a:ext cx="11247438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3175" y="11418888"/>
            <a:ext cx="11247438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31775" y="8059738"/>
            <a:ext cx="11250613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31775" y="11418888"/>
            <a:ext cx="11250613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99CD-39C0-4DAD-A0D4-F73B78A72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E3F01-20FA-4EEB-81E9-CBF2B4B124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20882-5A80-415E-9F63-4FD38ED656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175" y="1433513"/>
            <a:ext cx="8374063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2038" y="1433513"/>
            <a:ext cx="14230350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3175" y="7534275"/>
            <a:ext cx="8374063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DA427-170C-49F6-A487-D4080C8C7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513" y="25203150"/>
            <a:ext cx="15273337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89513" y="3217863"/>
            <a:ext cx="15273337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9513" y="28178125"/>
            <a:ext cx="15273337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6FBE7-AB38-4251-84E4-4013A796FB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3175" y="1441450"/>
            <a:ext cx="22909213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194" tIns="175597" rIns="351194" bIns="1755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3175" y="8401050"/>
            <a:ext cx="22909213" cy="2376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194" tIns="175597" rIns="351194" bIns="1755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73175" y="32788225"/>
            <a:ext cx="5938838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194" tIns="175597" rIns="351194" bIns="175597" numCol="1" anchor="t" anchorCtr="0" compatLnSpc="1">
            <a:prstTxWarp prst="textNoShape">
              <a:avLst/>
            </a:prstTxWarp>
          </a:bodyPr>
          <a:lstStyle>
            <a:lvl1pPr defTabSz="3511550">
              <a:defRPr sz="5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97913" y="32788225"/>
            <a:ext cx="8059737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194" tIns="175597" rIns="351194" bIns="175597" numCol="1" anchor="t" anchorCtr="0" compatLnSpc="1">
            <a:prstTxWarp prst="textNoShape">
              <a:avLst/>
            </a:prstTxWarp>
          </a:bodyPr>
          <a:lstStyle>
            <a:lvl1pPr algn="ctr" defTabSz="3511550">
              <a:defRPr sz="5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243550" y="32788225"/>
            <a:ext cx="5938838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194" tIns="175597" rIns="351194" bIns="175597" numCol="1" anchor="t" anchorCtr="0" compatLnSpc="1">
            <a:prstTxWarp prst="textNoShape">
              <a:avLst/>
            </a:prstTxWarp>
          </a:bodyPr>
          <a:lstStyle>
            <a:lvl1pPr algn="r" defTabSz="3511550">
              <a:defRPr sz="5400"/>
            </a:lvl1pPr>
          </a:lstStyle>
          <a:p>
            <a:fld id="{87EC1665-D541-4E27-BAC1-9C61E30175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2pPr>
      <a:lvl3pPr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3pPr>
      <a:lvl4pPr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4pPr>
      <a:lvl5pPr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5pPr>
      <a:lvl6pPr marL="457200"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6pPr>
      <a:lvl7pPr marL="914400"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7pPr>
      <a:lvl8pPr marL="1371600"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8pPr>
      <a:lvl9pPr marL="1828800" algn="ctr" defTabSz="351155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Arial" charset="0"/>
        </a:defRPr>
      </a:lvl9pPr>
    </p:titleStyle>
    <p:bodyStyle>
      <a:lvl1pPr marL="1317625" indent="-1317625" algn="l" defTabSz="3511550" rtl="0" fontAlgn="base">
        <a:spcBef>
          <a:spcPct val="20000"/>
        </a:spcBef>
        <a:spcAft>
          <a:spcPct val="0"/>
        </a:spcAft>
        <a:buChar char="•"/>
        <a:defRPr sz="12300">
          <a:solidFill>
            <a:schemeClr val="tx1"/>
          </a:solidFill>
          <a:latin typeface="+mn-lt"/>
          <a:ea typeface="+mn-ea"/>
          <a:cs typeface="+mn-cs"/>
        </a:defRPr>
      </a:lvl1pPr>
      <a:lvl2pPr marL="2852738" indent="-1096963" algn="l" defTabSz="3511550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</a:defRPr>
      </a:lvl2pPr>
      <a:lvl3pPr marL="4389438" indent="-877888" algn="l" defTabSz="3511550" rtl="0" fontAlgn="base">
        <a:spcBef>
          <a:spcPct val="20000"/>
        </a:spcBef>
        <a:spcAft>
          <a:spcPct val="0"/>
        </a:spcAft>
        <a:buChar char="•"/>
        <a:defRPr sz="9200">
          <a:solidFill>
            <a:schemeClr val="tx1"/>
          </a:solidFill>
          <a:latin typeface="+mn-lt"/>
        </a:defRPr>
      </a:lvl3pPr>
      <a:lvl4pPr marL="6145213" indent="-877888" algn="l" defTabSz="35115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4pPr>
      <a:lvl5pPr marL="7902575" indent="-879475" algn="l" defTabSz="351155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5pPr>
      <a:lvl6pPr marL="8359775" indent="-879475" algn="l" defTabSz="351155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6pPr>
      <a:lvl7pPr marL="8816975" indent="-879475" algn="l" defTabSz="351155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7pPr>
      <a:lvl8pPr marL="9274175" indent="-879475" algn="l" defTabSz="351155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8pPr>
      <a:lvl9pPr marL="9731375" indent="-879475" algn="l" defTabSz="351155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 rot="10800000" flipH="1" flipV="1">
            <a:off x="-7" y="251"/>
            <a:ext cx="25455563" cy="3424658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95000">
                <a:srgbClr val="E6E6E6"/>
              </a:gs>
              <a:gs pos="0">
                <a:srgbClr val="2B2462"/>
              </a:gs>
              <a:gs pos="5000">
                <a:srgbClr val="E6E6E6"/>
              </a:gs>
              <a:gs pos="100000">
                <a:srgbClr val="2B2462"/>
              </a:gs>
            </a:gsLst>
            <a:lin ang="540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6600" dirty="0" smtClean="0">
              <a:latin typeface="Arial Narrow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US" sz="6600" dirty="0" smtClean="0">
                <a:latin typeface="Arial Narrow" pitchFamily="34" charset="0"/>
              </a:rPr>
              <a:t>International </a:t>
            </a:r>
            <a:r>
              <a:rPr lang="en-US" sz="6600" dirty="0">
                <a:latin typeface="Arial Narrow" pitchFamily="34" charset="0"/>
              </a:rPr>
              <a:t>Scientific Conference</a:t>
            </a:r>
          </a:p>
          <a:p>
            <a:pPr algn="ctr"/>
            <a:r>
              <a:rPr lang="en-US" sz="6600" dirty="0" smtClean="0">
                <a:latin typeface="Arial Narrow" pitchFamily="34" charset="0"/>
              </a:rPr>
              <a:t>“ALFATECH </a:t>
            </a:r>
            <a:r>
              <a:rPr lang="en-US" sz="6600" dirty="0">
                <a:latin typeface="Arial Narrow" pitchFamily="34" charset="0"/>
              </a:rPr>
              <a:t>– Smart Cities and modern technologies – </a:t>
            </a:r>
            <a:r>
              <a:rPr lang="en-US" sz="6600" dirty="0" smtClean="0">
                <a:latin typeface="Arial Narrow" pitchFamily="34" charset="0"/>
              </a:rPr>
              <a:t>2025”</a:t>
            </a:r>
          </a:p>
        </p:txBody>
      </p:sp>
      <p:sp>
        <p:nvSpPr>
          <p:cNvPr id="2052" name="Text Box 42"/>
          <p:cNvSpPr txBox="1">
            <a:spLocks noChangeArrowheads="1"/>
          </p:cNvSpPr>
          <p:nvPr/>
        </p:nvSpPr>
        <p:spPr bwMode="auto">
          <a:xfrm>
            <a:off x="0" y="4136499"/>
            <a:ext cx="25455563" cy="110799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wrap="square" lIns="360000" tIns="0" rIns="360000" bIns="0" numCol="1" anchor="b" anchorCtr="0">
            <a:spAutoFit/>
          </a:bodyPr>
          <a:lstStyle/>
          <a:p>
            <a:pPr algn="ctr" defTabSz="3497263"/>
            <a:r>
              <a:rPr lang="en-US" sz="7200" b="1" dirty="0" smtClean="0">
                <a:latin typeface="+mj-lt"/>
                <a:cs typeface="Arial" charset="0"/>
              </a:rPr>
              <a:t>TITLE OF PAPER</a:t>
            </a:r>
            <a:endParaRPr lang="sr-Latn-RS" sz="7200" b="1" dirty="0">
              <a:latin typeface="+mj-lt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429162"/>
            <a:ext cx="25455563" cy="1292662"/>
          </a:xfrm>
          <a:prstGeom prst="rect">
            <a:avLst/>
          </a:prstGeom>
        </p:spPr>
        <p:txBody>
          <a:bodyPr wrap="square" lIns="360000" tIns="0" rIns="360000" bIns="0" numCol="1" anchor="b" anchorCtr="0">
            <a:spAutoFit/>
          </a:bodyPr>
          <a:lstStyle/>
          <a:p>
            <a:pPr algn="ctr"/>
            <a:r>
              <a:rPr lang="en-US" sz="2800" dirty="0"/>
              <a:t>Name of the first </a:t>
            </a:r>
            <a:r>
              <a:rPr lang="en-US" sz="2800" dirty="0" smtClean="0"/>
              <a:t>author1</a:t>
            </a:r>
            <a:r>
              <a:rPr lang="en-US" sz="2800" dirty="0"/>
              <a:t>, Name of the second </a:t>
            </a:r>
            <a:r>
              <a:rPr lang="en-US" sz="2800" dirty="0" smtClean="0"/>
              <a:t>author2, </a:t>
            </a:r>
            <a:r>
              <a:rPr lang="en-US" sz="2800" dirty="0"/>
              <a:t>etc.</a:t>
            </a:r>
          </a:p>
          <a:p>
            <a:pPr algn="ctr"/>
            <a:r>
              <a:rPr lang="en-US" sz="2800" dirty="0"/>
              <a:t>1) Name of institution, city, country (first institution)</a:t>
            </a:r>
          </a:p>
          <a:p>
            <a:pPr algn="ctr"/>
            <a:r>
              <a:rPr lang="en-US" sz="2800" dirty="0"/>
              <a:t>2) Name of institution, city, country (other institution</a:t>
            </a:r>
            <a:endParaRPr lang="sr-Latn-RS" sz="2800" dirty="0"/>
          </a:p>
        </p:txBody>
      </p:sp>
      <p:sp>
        <p:nvSpPr>
          <p:cNvPr id="7" name="Rectangle 6"/>
          <p:cNvSpPr/>
          <p:nvPr/>
        </p:nvSpPr>
        <p:spPr bwMode="auto">
          <a:xfrm flipH="1" flipV="1">
            <a:off x="-4" y="33844010"/>
            <a:ext cx="25455563" cy="216024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84000">
                <a:srgbClr val="E6E6E6"/>
              </a:gs>
              <a:gs pos="0">
                <a:srgbClr val="2B2462"/>
              </a:gs>
              <a:gs pos="16000">
                <a:srgbClr val="E6E6E6"/>
              </a:gs>
              <a:gs pos="100000">
                <a:srgbClr val="2B2462"/>
              </a:gs>
            </a:gsLst>
            <a:lin ang="540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115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33844010"/>
            <a:ext cx="25455563" cy="211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en-US" sz="4400" dirty="0" smtClean="0"/>
              <a:t>February </a:t>
            </a:r>
            <a:r>
              <a:rPr lang="en-US" sz="4400" dirty="0"/>
              <a:t>28, </a:t>
            </a:r>
            <a:r>
              <a:rPr lang="en-US" sz="4400" dirty="0" smtClean="0"/>
              <a:t>2025, </a:t>
            </a:r>
            <a:r>
              <a:rPr lang="en-US" sz="4400" dirty="0"/>
              <a:t>Belgrade, </a:t>
            </a:r>
            <a:r>
              <a:rPr lang="en-US" sz="4400" dirty="0" smtClean="0"/>
              <a:t>Serbia</a:t>
            </a:r>
            <a:r>
              <a:rPr lang="en-US" sz="4400" dirty="0" smtClean="0">
                <a:solidFill>
                  <a:srgbClr val="2B2462"/>
                </a:solidFill>
              </a:rPr>
              <a:t>, </a:t>
            </a:r>
            <a:r>
              <a:rPr lang="en-US" sz="4400" b="1" dirty="0" smtClean="0">
                <a:latin typeface="Arial Narrow" pitchFamily="34" charset="0"/>
                <a:ea typeface="Calibri"/>
                <a:cs typeface="Times New Roman"/>
              </a:rPr>
              <a:t>Alfa BK University</a:t>
            </a:r>
            <a:endParaRPr lang="en-US" sz="4400" dirty="0">
              <a:latin typeface="Arial Narrow" pitchFamily="34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400" b="1" dirty="0" smtClean="0">
                <a:latin typeface="Arial Narrow" pitchFamily="34" charset="0"/>
                <a:ea typeface="Calibri"/>
                <a:cs typeface="Times New Roman"/>
              </a:rPr>
              <a:t>Faculty of  Information and Communication Technology, Faculty of Mathematics and Computer Science </a:t>
            </a:r>
            <a:endParaRPr lang="en-US" sz="6000" dirty="0">
              <a:latin typeface="Arial Narrow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3" y="72258"/>
            <a:ext cx="3265459" cy="323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1970" y="90232"/>
            <a:ext cx="3763586" cy="213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2405" y="8497194"/>
            <a:ext cx="24626736" cy="2509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TECHNICAL CHARACTERISTICS OF THE POSTER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The poster for the work presentation is made in B1 paper format (707mm × 1000mm) and must not exceed the specified dimensions. The poster template is in MS </a:t>
            </a:r>
            <a:r>
              <a:rPr lang="en-US" sz="6000"/>
              <a:t>PowerPoint </a:t>
            </a:r>
            <a:r>
              <a:rPr lang="en-US" sz="6000" smtClean="0"/>
              <a:t>format.</a:t>
            </a:r>
            <a:endParaRPr lang="sr-Cyrl-RS" sz="6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6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POSTER CONTENTS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Below the poster's header, in the corresponding text fields, the title of the work and information about the author/authors and institutions must be entered in the manner indicated in the form.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Prescribed font sizes and styles: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1. The title of the paper – Arial, 72 </a:t>
            </a:r>
            <a:r>
              <a:rPr lang="en-US" sz="6000" dirty="0" err="1"/>
              <a:t>pt</a:t>
            </a:r>
            <a:r>
              <a:rPr lang="en-US" sz="6000" dirty="0"/>
              <a:t>, Centered, All Caps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2. Information about the author/authors and institution/institutions - Arial, 28 </a:t>
            </a:r>
            <a:r>
              <a:rPr lang="en-US" sz="6000" dirty="0" err="1"/>
              <a:t>pt</a:t>
            </a:r>
            <a:r>
              <a:rPr lang="en-US" sz="6000" dirty="0"/>
              <a:t>, Centered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The authors recommended that the poster contain the following elements: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- Summary: description of the research in brief, extract and present the results;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- Introduction: emphasize the goals set in the research;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- Methods, results: to present the results, use simple graphics (tables, graphs, pictures) and accompanying legends for more straightforward navigation;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- Conclusion: It should be short and precise; highlight other results, trends, and directions for future research.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6000" dirty="0"/>
              <a:t>Authors can add other parts that they consider necessary (literature, acknowledgements, etc.).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11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11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298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ETF Istocno Sarajevo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Slobodan Milojkovic</dc:creator>
  <cp:lastModifiedBy>Korisnik</cp:lastModifiedBy>
  <cp:revision>65</cp:revision>
  <dcterms:created xsi:type="dcterms:W3CDTF">2014-12-20T16:05:17Z</dcterms:created>
  <dcterms:modified xsi:type="dcterms:W3CDTF">2025-02-21T07:41:08Z</dcterms:modified>
</cp:coreProperties>
</file>